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ogger Bold" panose="020B0604020202020204" charset="0"/>
      <p:regular r:id="rId11"/>
    </p:embeddedFont>
    <p:embeddedFont>
      <p:font typeface="Calibri" panose="020F0502020204030204" pitchFamily="34" charset="0"/>
      <p:regular r:id="rId12"/>
      <p:bold r:id="rId13"/>
      <p:italic r:id="rId14"/>
      <p:boldItalic r:id="rId15"/>
    </p:embeddedFont>
    <p:embeddedFont>
      <p:font typeface="Source Sans Pro" panose="020B050303040302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6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7.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3.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9.pn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3.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1.pn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3.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2.pn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3.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5.pn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3.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26906" y="6220431"/>
            <a:ext cx="1111152" cy="277788"/>
          </a:xfrm>
          <a:prstGeom prst="rect">
            <a:avLst/>
          </a:prstGeom>
        </p:spPr>
      </p:pic>
      <p:grpSp>
        <p:nvGrpSpPr>
          <p:cNvPr id="4" name="Group 4"/>
          <p:cNvGrpSpPr>
            <a:grpSpLocks noChangeAspect="1"/>
          </p:cNvGrpSpPr>
          <p:nvPr/>
        </p:nvGrpSpPr>
        <p:grpSpPr>
          <a:xfrm>
            <a:off x="5795395" y="917434"/>
            <a:ext cx="2680079" cy="5302997"/>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51246" r="-74011"/>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14" name="TextBox 14"/>
          <p:cNvSpPr txBox="1"/>
          <p:nvPr/>
        </p:nvSpPr>
        <p:spPr>
          <a:xfrm>
            <a:off x="9826906" y="2796008"/>
            <a:ext cx="7432394" cy="3014848"/>
          </a:xfrm>
          <a:prstGeom prst="rect">
            <a:avLst/>
          </a:prstGeom>
        </p:spPr>
        <p:txBody>
          <a:bodyPr lIns="0" tIns="0" rIns="0" bIns="0" rtlCol="0" anchor="t">
            <a:spAutoFit/>
          </a:bodyPr>
          <a:lstStyle/>
          <a:p>
            <a:pPr>
              <a:lnSpc>
                <a:spcPts val="7632"/>
              </a:lnSpc>
            </a:pPr>
            <a:r>
              <a:rPr lang="en-US" sz="7066">
                <a:solidFill>
                  <a:srgbClr val="FFFFFF"/>
                </a:solidFill>
                <a:latin typeface="Blogger Bold"/>
              </a:rPr>
              <a:t>PROJECT</a:t>
            </a:r>
          </a:p>
          <a:p>
            <a:pPr>
              <a:lnSpc>
                <a:spcPts val="7632"/>
              </a:lnSpc>
            </a:pPr>
            <a:r>
              <a:rPr lang="en-US" sz="7066">
                <a:solidFill>
                  <a:srgbClr val="FFFFFF"/>
                </a:solidFill>
                <a:latin typeface="Blogger Bold"/>
              </a:rPr>
              <a:t>ORDER A DRINK APP WITH SQLITE</a:t>
            </a:r>
          </a:p>
        </p:txBody>
      </p:sp>
      <p:sp>
        <p:nvSpPr>
          <p:cNvPr id="15" name="TextBox 15"/>
          <p:cNvSpPr txBox="1"/>
          <p:nvPr/>
        </p:nvSpPr>
        <p:spPr>
          <a:xfrm>
            <a:off x="9826906" y="6907195"/>
            <a:ext cx="6138450" cy="465964"/>
          </a:xfrm>
          <a:prstGeom prst="rect">
            <a:avLst/>
          </a:prstGeom>
        </p:spPr>
        <p:txBody>
          <a:bodyPr lIns="0" tIns="0" rIns="0" bIns="0" rtlCol="0" anchor="t">
            <a:spAutoFit/>
          </a:bodyPr>
          <a:lstStyle/>
          <a:p>
            <a:pPr>
              <a:lnSpc>
                <a:spcPts val="3302"/>
              </a:lnSpc>
            </a:pPr>
            <a:r>
              <a:rPr lang="en-US" sz="3058">
                <a:solidFill>
                  <a:srgbClr val="FFFFFF"/>
                </a:solidFill>
                <a:latin typeface="Blogger Bold"/>
              </a:rPr>
              <a:t>MUHAMMAD RYAN CAKRANINGRAT</a:t>
            </a:r>
          </a:p>
        </p:txBody>
      </p:sp>
      <p:grpSp>
        <p:nvGrpSpPr>
          <p:cNvPr id="16" name="Group 16"/>
          <p:cNvGrpSpPr>
            <a:grpSpLocks noChangeAspect="1"/>
          </p:cNvGrpSpPr>
          <p:nvPr/>
        </p:nvGrpSpPr>
        <p:grpSpPr>
          <a:xfrm>
            <a:off x="5795395" y="6590742"/>
            <a:ext cx="2680079" cy="5302997"/>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11143" r="-14114"/>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6" name="Group 26"/>
          <p:cNvGrpSpPr>
            <a:grpSpLocks noChangeAspect="1"/>
          </p:cNvGrpSpPr>
          <p:nvPr/>
        </p:nvGrpSpPr>
        <p:grpSpPr>
          <a:xfrm>
            <a:off x="2656156" y="-1417612"/>
            <a:ext cx="2680079" cy="5302997"/>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96957" r="-28300"/>
              </a:stretch>
            </a:blipFill>
          </p:spPr>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6" name="Group 36"/>
          <p:cNvGrpSpPr>
            <a:grpSpLocks noChangeAspect="1"/>
          </p:cNvGrpSpPr>
          <p:nvPr/>
        </p:nvGrpSpPr>
        <p:grpSpPr>
          <a:xfrm>
            <a:off x="2656156" y="4255696"/>
            <a:ext cx="2680079" cy="5302997"/>
            <a:chOff x="0" y="0"/>
            <a:chExt cx="2620010" cy="5184140"/>
          </a:xfrm>
        </p:grpSpPr>
        <p:sp>
          <p:nvSpPr>
            <p:cNvPr id="37" name="Freeform 3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8" name="Freeform 3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86712" r="-38545"/>
              </a:stretch>
            </a:blipFill>
          </p:spPr>
        </p:sp>
        <p:sp>
          <p:nvSpPr>
            <p:cNvPr id="39" name="Freeform 3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0" name="Freeform 4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1" name="Freeform 4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2" name="Freeform 4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3" name="Freeform 4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4" name="Freeform 4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5" name="Freeform 4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6" name="Group 46"/>
          <p:cNvGrpSpPr>
            <a:grpSpLocks noChangeAspect="1"/>
          </p:cNvGrpSpPr>
          <p:nvPr/>
        </p:nvGrpSpPr>
        <p:grpSpPr>
          <a:xfrm>
            <a:off x="-550761" y="964039"/>
            <a:ext cx="2680079" cy="5302997"/>
            <a:chOff x="0" y="0"/>
            <a:chExt cx="2620010" cy="5184140"/>
          </a:xfrm>
        </p:grpSpPr>
        <p:sp>
          <p:nvSpPr>
            <p:cNvPr id="47" name="Freeform 4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8" name="Freeform 4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25257"/>
              </a:stretch>
            </a:blipFill>
          </p:spPr>
        </p:sp>
        <p:sp>
          <p:nvSpPr>
            <p:cNvPr id="49" name="Freeform 4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0" name="Freeform 5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1" name="Freeform 5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2" name="Freeform 5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3" name="Freeform 5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4" name="Freeform 5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5" name="Freeform 5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56" name="Group 56"/>
          <p:cNvGrpSpPr>
            <a:grpSpLocks noChangeAspect="1"/>
          </p:cNvGrpSpPr>
          <p:nvPr/>
        </p:nvGrpSpPr>
        <p:grpSpPr>
          <a:xfrm>
            <a:off x="-550761" y="6637347"/>
            <a:ext cx="2680079" cy="5302997"/>
            <a:chOff x="0" y="0"/>
            <a:chExt cx="2620010" cy="5184140"/>
          </a:xfrm>
        </p:grpSpPr>
        <p:sp>
          <p:nvSpPr>
            <p:cNvPr id="57" name="Freeform 5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8" name="Freeform 5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13549" r="-113549"/>
              </a:stretch>
            </a:blipFill>
          </p:spPr>
        </p:sp>
        <p:sp>
          <p:nvSpPr>
            <p:cNvPr id="59" name="Freeform 5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60" name="Freeform 6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61" name="Freeform 6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62" name="Freeform 6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63" name="Freeform 6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64" name="Freeform 6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5" name="Freeform 6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78643" y="-2247656"/>
            <a:ext cx="4509357" cy="524343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144416" y="-1411978"/>
            <a:ext cx="4502802" cy="524343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5527769"/>
            <a:ext cx="1111152" cy="277788"/>
          </a:xfrm>
          <a:prstGeom prst="rect">
            <a:avLst/>
          </a:prstGeom>
        </p:spPr>
      </p:pic>
      <p:pic>
        <p:nvPicPr>
          <p:cNvPr id="6" name="Picture 6"/>
          <p:cNvPicPr>
            <a:picLocks noChangeAspect="1"/>
          </p:cNvPicPr>
          <p:nvPr/>
        </p:nvPicPr>
        <p:blipFill>
          <a:blip r:embed="rId9"/>
          <a:srcRect/>
          <a:stretch>
            <a:fillRect/>
          </a:stretch>
        </p:blipFill>
        <p:spPr>
          <a:xfrm>
            <a:off x="6139176" y="393312"/>
            <a:ext cx="4871439" cy="9500376"/>
          </a:xfrm>
          <a:prstGeom prst="rect">
            <a:avLst/>
          </a:prstGeom>
        </p:spPr>
      </p:pic>
      <p:sp>
        <p:nvSpPr>
          <p:cNvPr id="7" name="TextBox 7"/>
          <p:cNvSpPr txBox="1"/>
          <p:nvPr/>
        </p:nvSpPr>
        <p:spPr>
          <a:xfrm>
            <a:off x="1028700" y="4435352"/>
            <a:ext cx="7546196"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FLOWCHART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90740" y="1003855"/>
            <a:ext cx="654532" cy="16363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36847" y="-3979487"/>
            <a:ext cx="4509357" cy="524343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1074" y="-3143809"/>
            <a:ext cx="4502802" cy="5243438"/>
          </a:xfrm>
          <a:prstGeom prst="rect">
            <a:avLst/>
          </a:prstGeom>
        </p:spPr>
      </p:pic>
      <p:pic>
        <p:nvPicPr>
          <p:cNvPr id="6" name="Picture 6"/>
          <p:cNvPicPr>
            <a:picLocks noChangeAspect="1"/>
          </p:cNvPicPr>
          <p:nvPr/>
        </p:nvPicPr>
        <p:blipFill>
          <a:blip r:embed="rId9"/>
          <a:srcRect/>
          <a:stretch>
            <a:fillRect/>
          </a:stretch>
        </p:blipFill>
        <p:spPr>
          <a:xfrm>
            <a:off x="753589" y="2592238"/>
            <a:ext cx="3698247" cy="5993711"/>
          </a:xfrm>
          <a:prstGeom prst="rect">
            <a:avLst/>
          </a:prstGeom>
        </p:spPr>
      </p:pic>
      <p:pic>
        <p:nvPicPr>
          <p:cNvPr id="7" name="Picture 7"/>
          <p:cNvPicPr>
            <a:picLocks noChangeAspect="1"/>
          </p:cNvPicPr>
          <p:nvPr/>
        </p:nvPicPr>
        <p:blipFill>
          <a:blip r:embed="rId10"/>
          <a:srcRect/>
          <a:stretch>
            <a:fillRect/>
          </a:stretch>
        </p:blipFill>
        <p:spPr>
          <a:xfrm>
            <a:off x="4575626" y="2592238"/>
            <a:ext cx="3776725" cy="5993711"/>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48139"/>
          <a:stretch>
            <a:fillRect/>
          </a:stretch>
        </p:blipFill>
        <p:spPr>
          <a:xfrm>
            <a:off x="15827349" y="8878151"/>
            <a:ext cx="1431951" cy="380149"/>
          </a:xfrm>
          <a:prstGeom prst="rect">
            <a:avLst/>
          </a:prstGeom>
        </p:spPr>
      </p:pic>
      <p:sp>
        <p:nvSpPr>
          <p:cNvPr id="9" name="TextBox 9"/>
          <p:cNvSpPr txBox="1"/>
          <p:nvPr/>
        </p:nvSpPr>
        <p:spPr>
          <a:xfrm>
            <a:off x="4575626" y="544452"/>
            <a:ext cx="6576662"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OUTPUT PROGRAM</a:t>
            </a:r>
          </a:p>
        </p:txBody>
      </p:sp>
      <p:sp>
        <p:nvSpPr>
          <p:cNvPr id="10" name="TextBox 10"/>
          <p:cNvSpPr txBox="1"/>
          <p:nvPr/>
        </p:nvSpPr>
        <p:spPr>
          <a:xfrm>
            <a:off x="9730269" y="4430135"/>
            <a:ext cx="7529031" cy="2251241"/>
          </a:xfrm>
          <a:prstGeom prst="rect">
            <a:avLst/>
          </a:prstGeom>
        </p:spPr>
        <p:txBody>
          <a:bodyPr lIns="0" tIns="0" rIns="0" bIns="0" rtlCol="0" anchor="t">
            <a:spAutoFit/>
          </a:bodyPr>
          <a:lstStyle/>
          <a:p>
            <a:pPr>
              <a:lnSpc>
                <a:spcPts val="4543"/>
              </a:lnSpc>
            </a:pPr>
            <a:r>
              <a:rPr lang="en-US" sz="3245">
                <a:solidFill>
                  <a:srgbClr val="FFFFFF"/>
                </a:solidFill>
                <a:latin typeface="Source Sans Pro"/>
              </a:rPr>
              <a:t>After running the code, a loading screen will appear like this then proceed to welcomeActivity which is the initial display while heading to the application</a:t>
            </a:r>
          </a:p>
        </p:txBody>
      </p:sp>
      <p:sp>
        <p:nvSpPr>
          <p:cNvPr id="11" name="TextBox 11"/>
          <p:cNvSpPr txBox="1"/>
          <p:nvPr/>
        </p:nvSpPr>
        <p:spPr>
          <a:xfrm>
            <a:off x="928322" y="8834628"/>
            <a:ext cx="7868810" cy="423672"/>
          </a:xfrm>
          <a:prstGeom prst="rect">
            <a:avLst/>
          </a:prstGeom>
        </p:spPr>
        <p:txBody>
          <a:bodyPr lIns="0" tIns="0" rIns="0" bIns="0" rtlCol="0" anchor="t">
            <a:spAutoFit/>
          </a:bodyPr>
          <a:lstStyle/>
          <a:p>
            <a:pPr algn="ctr">
              <a:lnSpc>
                <a:spcPts val="3023"/>
              </a:lnSpc>
              <a:spcBef>
                <a:spcPct val="0"/>
              </a:spcBef>
            </a:pPr>
            <a:r>
              <a:rPr lang="en-US" sz="2799">
                <a:solidFill>
                  <a:srgbClr val="FFFFFF"/>
                </a:solidFill>
                <a:latin typeface="Blogger Bold"/>
              </a:rPr>
              <a:t>LOADING SCREEM AND WELCOME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90740" y="1003855"/>
            <a:ext cx="654532" cy="16363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36847" y="-3979487"/>
            <a:ext cx="4509357" cy="524343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1074" y="-3143809"/>
            <a:ext cx="4502802" cy="5243438"/>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8139"/>
          <a:stretch>
            <a:fillRect/>
          </a:stretch>
        </p:blipFill>
        <p:spPr>
          <a:xfrm>
            <a:off x="15827349" y="8878151"/>
            <a:ext cx="1431951" cy="380149"/>
          </a:xfrm>
          <a:prstGeom prst="rect">
            <a:avLst/>
          </a:prstGeom>
        </p:spPr>
      </p:pic>
      <p:pic>
        <p:nvPicPr>
          <p:cNvPr id="7" name="Picture 7"/>
          <p:cNvPicPr>
            <a:picLocks noChangeAspect="1"/>
          </p:cNvPicPr>
          <p:nvPr/>
        </p:nvPicPr>
        <p:blipFill>
          <a:blip r:embed="rId11"/>
          <a:srcRect/>
          <a:stretch>
            <a:fillRect/>
          </a:stretch>
        </p:blipFill>
        <p:spPr>
          <a:xfrm>
            <a:off x="797220" y="2592238"/>
            <a:ext cx="3576400" cy="5993711"/>
          </a:xfrm>
          <a:prstGeom prst="rect">
            <a:avLst/>
          </a:prstGeom>
        </p:spPr>
      </p:pic>
      <p:pic>
        <p:nvPicPr>
          <p:cNvPr id="8" name="Picture 8"/>
          <p:cNvPicPr>
            <a:picLocks noChangeAspect="1"/>
          </p:cNvPicPr>
          <p:nvPr/>
        </p:nvPicPr>
        <p:blipFill>
          <a:blip r:embed="rId12"/>
          <a:srcRect/>
          <a:stretch>
            <a:fillRect/>
          </a:stretch>
        </p:blipFill>
        <p:spPr>
          <a:xfrm>
            <a:off x="4727493" y="2601605"/>
            <a:ext cx="3136465" cy="5984344"/>
          </a:xfrm>
          <a:prstGeom prst="rect">
            <a:avLst/>
          </a:prstGeom>
        </p:spPr>
      </p:pic>
      <p:sp>
        <p:nvSpPr>
          <p:cNvPr id="9" name="TextBox 9"/>
          <p:cNvSpPr txBox="1"/>
          <p:nvPr/>
        </p:nvSpPr>
        <p:spPr>
          <a:xfrm>
            <a:off x="4575626" y="544452"/>
            <a:ext cx="6576662"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OUTPUT PROGRAM</a:t>
            </a:r>
          </a:p>
        </p:txBody>
      </p:sp>
      <p:sp>
        <p:nvSpPr>
          <p:cNvPr id="10" name="TextBox 10"/>
          <p:cNvSpPr txBox="1"/>
          <p:nvPr/>
        </p:nvSpPr>
        <p:spPr>
          <a:xfrm>
            <a:off x="9730269" y="4439660"/>
            <a:ext cx="7529031" cy="1743823"/>
          </a:xfrm>
          <a:prstGeom prst="rect">
            <a:avLst/>
          </a:prstGeom>
        </p:spPr>
        <p:txBody>
          <a:bodyPr lIns="0" tIns="0" rIns="0" bIns="0" rtlCol="0" anchor="t">
            <a:spAutoFit/>
          </a:bodyPr>
          <a:lstStyle/>
          <a:p>
            <a:pPr>
              <a:lnSpc>
                <a:spcPts val="4683"/>
              </a:lnSpc>
            </a:pPr>
            <a:r>
              <a:rPr lang="en-US" sz="3345">
                <a:solidFill>
                  <a:srgbClr val="FFFFFF"/>
                </a:solidFill>
                <a:latin typeface="Source Sans Pro"/>
              </a:rPr>
              <a:t> If we have already registered for an account, we don’t need to do it again, but if not we must first fill it out</a:t>
            </a:r>
          </a:p>
        </p:txBody>
      </p:sp>
      <p:sp>
        <p:nvSpPr>
          <p:cNvPr id="11" name="TextBox 11"/>
          <p:cNvSpPr txBox="1"/>
          <p:nvPr/>
        </p:nvSpPr>
        <p:spPr>
          <a:xfrm>
            <a:off x="641221" y="8878151"/>
            <a:ext cx="7868810" cy="423672"/>
          </a:xfrm>
          <a:prstGeom prst="rect">
            <a:avLst/>
          </a:prstGeom>
        </p:spPr>
        <p:txBody>
          <a:bodyPr lIns="0" tIns="0" rIns="0" bIns="0" rtlCol="0" anchor="t">
            <a:spAutoFit/>
          </a:bodyPr>
          <a:lstStyle/>
          <a:p>
            <a:pPr algn="ctr">
              <a:lnSpc>
                <a:spcPts val="3023"/>
              </a:lnSpc>
              <a:spcBef>
                <a:spcPct val="0"/>
              </a:spcBef>
            </a:pPr>
            <a:r>
              <a:rPr lang="en-US" sz="2799">
                <a:solidFill>
                  <a:srgbClr val="FFFFFF"/>
                </a:solidFill>
                <a:latin typeface="Blogger Bold"/>
              </a:rPr>
              <a:t>INPUT USER DATA AND SIGN 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90740" y="1003855"/>
            <a:ext cx="654532" cy="16363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36847" y="-3979487"/>
            <a:ext cx="4509357" cy="524343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1074" y="-3143809"/>
            <a:ext cx="4502802" cy="5243438"/>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8139"/>
          <a:stretch>
            <a:fillRect/>
          </a:stretch>
        </p:blipFill>
        <p:spPr>
          <a:xfrm>
            <a:off x="15827349" y="8878151"/>
            <a:ext cx="1431951" cy="380149"/>
          </a:xfrm>
          <a:prstGeom prst="rect">
            <a:avLst/>
          </a:prstGeom>
        </p:spPr>
      </p:pic>
      <p:pic>
        <p:nvPicPr>
          <p:cNvPr id="7" name="Picture 7"/>
          <p:cNvPicPr>
            <a:picLocks noChangeAspect="1"/>
          </p:cNvPicPr>
          <p:nvPr/>
        </p:nvPicPr>
        <p:blipFill>
          <a:blip r:embed="rId11"/>
          <a:srcRect/>
          <a:stretch>
            <a:fillRect/>
          </a:stretch>
        </p:blipFill>
        <p:spPr>
          <a:xfrm>
            <a:off x="3091329" y="2501663"/>
            <a:ext cx="2968595" cy="5974453"/>
          </a:xfrm>
          <a:prstGeom prst="rect">
            <a:avLst/>
          </a:prstGeom>
        </p:spPr>
      </p:pic>
      <p:sp>
        <p:nvSpPr>
          <p:cNvPr id="8" name="TextBox 8"/>
          <p:cNvSpPr txBox="1"/>
          <p:nvPr/>
        </p:nvSpPr>
        <p:spPr>
          <a:xfrm>
            <a:off x="4575626" y="544452"/>
            <a:ext cx="6576662"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OUTPUT PROGRAM</a:t>
            </a:r>
          </a:p>
        </p:txBody>
      </p:sp>
      <p:sp>
        <p:nvSpPr>
          <p:cNvPr id="9" name="TextBox 9"/>
          <p:cNvSpPr txBox="1"/>
          <p:nvPr/>
        </p:nvSpPr>
        <p:spPr>
          <a:xfrm>
            <a:off x="8588013" y="3698913"/>
            <a:ext cx="7917211" cy="3607334"/>
          </a:xfrm>
          <a:prstGeom prst="rect">
            <a:avLst/>
          </a:prstGeom>
        </p:spPr>
        <p:txBody>
          <a:bodyPr lIns="0" tIns="0" rIns="0" bIns="0" rtlCol="0" anchor="t">
            <a:spAutoFit/>
          </a:bodyPr>
          <a:lstStyle/>
          <a:p>
            <a:pPr>
              <a:lnSpc>
                <a:spcPts val="5663"/>
              </a:lnSpc>
            </a:pPr>
            <a:r>
              <a:rPr lang="en-US" sz="4045" dirty="0">
                <a:solidFill>
                  <a:srgbClr val="FFFFFF"/>
                </a:solidFill>
                <a:latin typeface="Source Sans Pro"/>
              </a:rPr>
              <a:t>After successfully logging in, we can immediately choose the available drinks and in this application users can choose 3 different drink menus in each of 3 countries</a:t>
            </a:r>
          </a:p>
        </p:txBody>
      </p:sp>
      <p:sp>
        <p:nvSpPr>
          <p:cNvPr id="10" name="TextBox 10"/>
          <p:cNvSpPr txBox="1"/>
          <p:nvPr/>
        </p:nvSpPr>
        <p:spPr>
          <a:xfrm>
            <a:off x="641221" y="8878151"/>
            <a:ext cx="7868810" cy="423672"/>
          </a:xfrm>
          <a:prstGeom prst="rect">
            <a:avLst/>
          </a:prstGeom>
        </p:spPr>
        <p:txBody>
          <a:bodyPr lIns="0" tIns="0" rIns="0" bIns="0" rtlCol="0" anchor="t">
            <a:spAutoFit/>
          </a:bodyPr>
          <a:lstStyle/>
          <a:p>
            <a:pPr algn="ctr">
              <a:lnSpc>
                <a:spcPts val="3023"/>
              </a:lnSpc>
              <a:spcBef>
                <a:spcPct val="0"/>
              </a:spcBef>
            </a:pPr>
            <a:r>
              <a:rPr lang="en-US" sz="2799">
                <a:solidFill>
                  <a:srgbClr val="FFFFFF"/>
                </a:solidFill>
                <a:latin typeface="Blogger Bold"/>
              </a:rPr>
              <a:t>CHOOSE A TYPE OF DRINK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90740" y="1003855"/>
            <a:ext cx="654532" cy="16363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36847" y="-3979487"/>
            <a:ext cx="4509357" cy="524343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1074" y="-3143809"/>
            <a:ext cx="4502802" cy="5243438"/>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8139"/>
          <a:stretch>
            <a:fillRect/>
          </a:stretch>
        </p:blipFill>
        <p:spPr>
          <a:xfrm>
            <a:off x="15827349" y="8878151"/>
            <a:ext cx="1431951" cy="380149"/>
          </a:xfrm>
          <a:prstGeom prst="rect">
            <a:avLst/>
          </a:prstGeom>
        </p:spPr>
      </p:pic>
      <p:pic>
        <p:nvPicPr>
          <p:cNvPr id="7" name="Picture 7"/>
          <p:cNvPicPr>
            <a:picLocks noChangeAspect="1"/>
          </p:cNvPicPr>
          <p:nvPr/>
        </p:nvPicPr>
        <p:blipFill>
          <a:blip r:embed="rId11"/>
          <a:srcRect/>
          <a:stretch>
            <a:fillRect/>
          </a:stretch>
        </p:blipFill>
        <p:spPr>
          <a:xfrm>
            <a:off x="1080327" y="2528005"/>
            <a:ext cx="2986542" cy="5921770"/>
          </a:xfrm>
          <a:prstGeom prst="rect">
            <a:avLst/>
          </a:prstGeom>
        </p:spPr>
      </p:pic>
      <p:pic>
        <p:nvPicPr>
          <p:cNvPr id="8" name="Picture 8"/>
          <p:cNvPicPr>
            <a:picLocks noChangeAspect="1"/>
          </p:cNvPicPr>
          <p:nvPr/>
        </p:nvPicPr>
        <p:blipFill>
          <a:blip r:embed="rId12"/>
          <a:srcRect/>
          <a:stretch>
            <a:fillRect/>
          </a:stretch>
        </p:blipFill>
        <p:spPr>
          <a:xfrm>
            <a:off x="4260162" y="2528005"/>
            <a:ext cx="3243118" cy="5921770"/>
          </a:xfrm>
          <a:prstGeom prst="rect">
            <a:avLst/>
          </a:prstGeom>
        </p:spPr>
      </p:pic>
      <p:sp>
        <p:nvSpPr>
          <p:cNvPr id="10" name="TextBox 10"/>
          <p:cNvSpPr txBox="1"/>
          <p:nvPr/>
        </p:nvSpPr>
        <p:spPr>
          <a:xfrm>
            <a:off x="4575626" y="544452"/>
            <a:ext cx="6576662"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OUTPUT PROGRAM</a:t>
            </a:r>
          </a:p>
        </p:txBody>
      </p:sp>
      <p:sp>
        <p:nvSpPr>
          <p:cNvPr id="11" name="TextBox 11"/>
          <p:cNvSpPr txBox="1"/>
          <p:nvPr/>
        </p:nvSpPr>
        <p:spPr>
          <a:xfrm>
            <a:off x="11152288" y="4037591"/>
            <a:ext cx="6107012" cy="2583928"/>
          </a:xfrm>
          <a:prstGeom prst="rect">
            <a:avLst/>
          </a:prstGeom>
        </p:spPr>
        <p:txBody>
          <a:bodyPr lIns="0" tIns="0" rIns="0" bIns="0" rtlCol="0" anchor="t">
            <a:spAutoFit/>
          </a:bodyPr>
          <a:lstStyle/>
          <a:p>
            <a:pPr>
              <a:lnSpc>
                <a:spcPts val="5103"/>
              </a:lnSpc>
            </a:pPr>
            <a:r>
              <a:rPr lang="en-US" sz="3645">
                <a:solidFill>
                  <a:srgbClr val="FFFFFF"/>
                </a:solidFill>
                <a:latin typeface="Source Sans Pro"/>
              </a:rPr>
              <a:t> After we choose the various type of drinks we can choose how much to order and also the various extras available</a:t>
            </a:r>
          </a:p>
        </p:txBody>
      </p:sp>
      <p:sp>
        <p:nvSpPr>
          <p:cNvPr id="12" name="TextBox 12"/>
          <p:cNvSpPr txBox="1"/>
          <p:nvPr/>
        </p:nvSpPr>
        <p:spPr>
          <a:xfrm>
            <a:off x="1947316" y="8878151"/>
            <a:ext cx="7868810" cy="423672"/>
          </a:xfrm>
          <a:prstGeom prst="rect">
            <a:avLst/>
          </a:prstGeom>
        </p:spPr>
        <p:txBody>
          <a:bodyPr lIns="0" tIns="0" rIns="0" bIns="0" rtlCol="0" anchor="t">
            <a:spAutoFit/>
          </a:bodyPr>
          <a:lstStyle/>
          <a:p>
            <a:pPr algn="ctr">
              <a:lnSpc>
                <a:spcPts val="3023"/>
              </a:lnSpc>
              <a:spcBef>
                <a:spcPct val="0"/>
              </a:spcBef>
            </a:pPr>
            <a:r>
              <a:rPr lang="en-US" sz="2799">
                <a:solidFill>
                  <a:srgbClr val="FFFFFF"/>
                </a:solidFill>
                <a:latin typeface="Blogger Bold"/>
              </a:rPr>
              <a:t>INFO EACH DRINK</a:t>
            </a:r>
          </a:p>
        </p:txBody>
      </p:sp>
      <p:pic>
        <p:nvPicPr>
          <p:cNvPr id="15" name="Picture 14">
            <a:extLst>
              <a:ext uri="{FF2B5EF4-FFF2-40B4-BE49-F238E27FC236}">
                <a16:creationId xmlns:a16="http://schemas.microsoft.com/office/drawing/2014/main" id="{979CFF85-F927-40E5-BAD4-B29646AF80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5877" y="2565884"/>
            <a:ext cx="2978488" cy="59217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90740" y="1003855"/>
            <a:ext cx="654532" cy="16363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36847" y="-3979487"/>
            <a:ext cx="4509357" cy="524343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71074" y="-3143809"/>
            <a:ext cx="4502802" cy="5243438"/>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8139"/>
          <a:stretch>
            <a:fillRect/>
          </a:stretch>
        </p:blipFill>
        <p:spPr>
          <a:xfrm>
            <a:off x="15827349" y="8878151"/>
            <a:ext cx="1431951" cy="380149"/>
          </a:xfrm>
          <a:prstGeom prst="rect">
            <a:avLst/>
          </a:prstGeom>
        </p:spPr>
      </p:pic>
      <p:pic>
        <p:nvPicPr>
          <p:cNvPr id="7" name="Picture 7"/>
          <p:cNvPicPr>
            <a:picLocks noChangeAspect="1"/>
          </p:cNvPicPr>
          <p:nvPr/>
        </p:nvPicPr>
        <p:blipFill>
          <a:blip r:embed="rId11"/>
          <a:srcRect/>
          <a:stretch>
            <a:fillRect/>
          </a:stretch>
        </p:blipFill>
        <p:spPr>
          <a:xfrm>
            <a:off x="2364522" y="1931963"/>
            <a:ext cx="3679088" cy="6423074"/>
          </a:xfrm>
          <a:prstGeom prst="rect">
            <a:avLst/>
          </a:prstGeom>
        </p:spPr>
      </p:pic>
      <p:sp>
        <p:nvSpPr>
          <p:cNvPr id="8" name="TextBox 8"/>
          <p:cNvSpPr txBox="1"/>
          <p:nvPr/>
        </p:nvSpPr>
        <p:spPr>
          <a:xfrm>
            <a:off x="4575626" y="544452"/>
            <a:ext cx="6576662" cy="858393"/>
          </a:xfrm>
          <a:prstGeom prst="rect">
            <a:avLst/>
          </a:prstGeom>
        </p:spPr>
        <p:txBody>
          <a:bodyPr lIns="0" tIns="0" rIns="0" bIns="0" rtlCol="0" anchor="t">
            <a:spAutoFit/>
          </a:bodyPr>
          <a:lstStyle/>
          <a:p>
            <a:pPr>
              <a:lnSpc>
                <a:spcPts val="6156"/>
              </a:lnSpc>
            </a:pPr>
            <a:r>
              <a:rPr lang="en-US" sz="5700">
                <a:solidFill>
                  <a:srgbClr val="FFFFFF"/>
                </a:solidFill>
                <a:latin typeface="Blogger Bold"/>
              </a:rPr>
              <a:t>OUTPUT PROGRAM</a:t>
            </a:r>
          </a:p>
        </p:txBody>
      </p:sp>
      <p:sp>
        <p:nvSpPr>
          <p:cNvPr id="9" name="TextBox 9"/>
          <p:cNvSpPr txBox="1"/>
          <p:nvPr/>
        </p:nvSpPr>
        <p:spPr>
          <a:xfrm>
            <a:off x="9579703" y="2749409"/>
            <a:ext cx="6963622" cy="4527029"/>
          </a:xfrm>
          <a:prstGeom prst="rect">
            <a:avLst/>
          </a:prstGeom>
        </p:spPr>
        <p:txBody>
          <a:bodyPr lIns="0" tIns="0" rIns="0" bIns="0" rtlCol="0" anchor="t">
            <a:spAutoFit/>
          </a:bodyPr>
          <a:lstStyle/>
          <a:p>
            <a:pPr>
              <a:lnSpc>
                <a:spcPts val="5103"/>
              </a:lnSpc>
            </a:pPr>
            <a:r>
              <a:rPr lang="en-US" sz="3645" dirty="0">
                <a:solidFill>
                  <a:srgbClr val="FFFFFF"/>
                </a:solidFill>
                <a:latin typeface="Source Sans Pro"/>
              </a:rPr>
              <a:t> Every menu that the user choose will appear in this activity then if the user has an error in entering data, you can use the remove button to delete the order and if its correct you can press confirm to continue transaction.</a:t>
            </a:r>
          </a:p>
        </p:txBody>
      </p:sp>
      <p:sp>
        <p:nvSpPr>
          <p:cNvPr id="10" name="TextBox 10"/>
          <p:cNvSpPr txBox="1"/>
          <p:nvPr/>
        </p:nvSpPr>
        <p:spPr>
          <a:xfrm>
            <a:off x="1947316" y="8834628"/>
            <a:ext cx="7868810" cy="423672"/>
          </a:xfrm>
          <a:prstGeom prst="rect">
            <a:avLst/>
          </a:prstGeom>
        </p:spPr>
        <p:txBody>
          <a:bodyPr lIns="0" tIns="0" rIns="0" bIns="0" rtlCol="0" anchor="t">
            <a:spAutoFit/>
          </a:bodyPr>
          <a:lstStyle/>
          <a:p>
            <a:pPr algn="ctr">
              <a:lnSpc>
                <a:spcPts val="3023"/>
              </a:lnSpc>
              <a:spcBef>
                <a:spcPct val="0"/>
              </a:spcBef>
            </a:pPr>
            <a:r>
              <a:rPr lang="en-US" sz="2799">
                <a:solidFill>
                  <a:srgbClr val="FFFFFF"/>
                </a:solidFill>
                <a:latin typeface="Blogger Bold"/>
              </a:rPr>
              <a:t>ORDER BASKET CART</a:t>
            </a:r>
          </a:p>
        </p:txBody>
      </p:sp>
      <p:pic>
        <p:nvPicPr>
          <p:cNvPr id="12" name="Picture 11">
            <a:extLst>
              <a:ext uri="{FF2B5EF4-FFF2-40B4-BE49-F238E27FC236}">
                <a16:creationId xmlns:a16="http://schemas.microsoft.com/office/drawing/2014/main" id="{D3F0EB9C-8C73-4BF0-A4DD-F8F29BA453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3610" y="1907199"/>
            <a:ext cx="3081236" cy="64230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1212527" y="2398963"/>
            <a:ext cx="6490517" cy="795089"/>
          </a:xfrm>
          <a:prstGeom prst="rect">
            <a:avLst/>
          </a:prstGeom>
        </p:spPr>
        <p:txBody>
          <a:bodyPr lIns="0" tIns="0" rIns="0" bIns="0" rtlCol="0" anchor="t">
            <a:spAutoFit/>
          </a:bodyPr>
          <a:lstStyle/>
          <a:p>
            <a:pPr>
              <a:lnSpc>
                <a:spcPts val="6156"/>
              </a:lnSpc>
            </a:pPr>
            <a:r>
              <a:rPr lang="en-US" sz="5700" dirty="0">
                <a:solidFill>
                  <a:srgbClr val="FFFFFF"/>
                </a:solidFill>
                <a:latin typeface="Blogger Bold"/>
              </a:rPr>
              <a:t>Conclusion</a:t>
            </a:r>
          </a:p>
        </p:txBody>
      </p:sp>
      <p:sp>
        <p:nvSpPr>
          <p:cNvPr id="4" name="TextBox 4"/>
          <p:cNvSpPr txBox="1"/>
          <p:nvPr/>
        </p:nvSpPr>
        <p:spPr>
          <a:xfrm>
            <a:off x="1212527" y="4375492"/>
            <a:ext cx="15877527" cy="2151295"/>
          </a:xfrm>
          <a:prstGeom prst="rect">
            <a:avLst/>
          </a:prstGeom>
        </p:spPr>
        <p:txBody>
          <a:bodyPr lIns="0" tIns="0" rIns="0" bIns="0" rtlCol="0" anchor="t">
            <a:spAutoFit/>
          </a:bodyPr>
          <a:lstStyle/>
          <a:p>
            <a:pPr>
              <a:lnSpc>
                <a:spcPts val="3360"/>
              </a:lnSpc>
            </a:pPr>
            <a:r>
              <a:rPr lang="en-US" sz="2400" dirty="0">
                <a:solidFill>
                  <a:srgbClr val="FFFFFF"/>
                </a:solidFill>
                <a:latin typeface="Source Sans Pro"/>
              </a:rPr>
              <a:t>This Drink Order Application Program uses an SQLite Database to store user data, including Registration/Login Information and Orders made by users. A wide variety of Drinks from countries including Italy, Spain and Japan are available in this app. The customer can choose the right Drink for him before placing his order in the basket, which can be removed if there is a matching order. After selecting payment the user can click the confirmation button to then be able to complete the transaction.</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20219" y="-482340"/>
            <a:ext cx="1867781" cy="217183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157522" y="-136201"/>
            <a:ext cx="1865066" cy="21718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74082" y="6451848"/>
            <a:ext cx="1111152" cy="277788"/>
          </a:xfrm>
          <a:prstGeom prst="rect">
            <a:avLst/>
          </a:prstGeom>
        </p:spPr>
      </p:pic>
      <p:sp>
        <p:nvSpPr>
          <p:cNvPr id="4" name="TextBox 4"/>
          <p:cNvSpPr txBox="1"/>
          <p:nvPr/>
        </p:nvSpPr>
        <p:spPr>
          <a:xfrm>
            <a:off x="2274082" y="4843040"/>
            <a:ext cx="6869918" cy="1076750"/>
          </a:xfrm>
          <a:prstGeom prst="rect">
            <a:avLst/>
          </a:prstGeom>
        </p:spPr>
        <p:txBody>
          <a:bodyPr lIns="0" tIns="0" rIns="0" bIns="0" rtlCol="0" anchor="t">
            <a:spAutoFit/>
          </a:bodyPr>
          <a:lstStyle/>
          <a:p>
            <a:pPr>
              <a:lnSpc>
                <a:spcPts val="7632"/>
              </a:lnSpc>
            </a:pPr>
            <a:r>
              <a:rPr lang="en-US" sz="7066">
                <a:solidFill>
                  <a:srgbClr val="FFFFFF"/>
                </a:solidFill>
                <a:latin typeface="Blogger Bold"/>
              </a:rPr>
              <a:t>THANK YOU </a:t>
            </a:r>
          </a:p>
        </p:txBody>
      </p:sp>
      <p:grpSp>
        <p:nvGrpSpPr>
          <p:cNvPr id="5" name="Group 5"/>
          <p:cNvGrpSpPr>
            <a:grpSpLocks noChangeAspect="1"/>
          </p:cNvGrpSpPr>
          <p:nvPr/>
        </p:nvGrpSpPr>
        <p:grpSpPr>
          <a:xfrm>
            <a:off x="16599383" y="1037483"/>
            <a:ext cx="2680079" cy="5302997"/>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51246" r="-74011"/>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5" name="Group 15"/>
          <p:cNvGrpSpPr>
            <a:grpSpLocks noChangeAspect="1"/>
          </p:cNvGrpSpPr>
          <p:nvPr/>
        </p:nvGrpSpPr>
        <p:grpSpPr>
          <a:xfrm>
            <a:off x="16599383" y="6710791"/>
            <a:ext cx="2680079" cy="5302997"/>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11143" r="-14114"/>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5" name="Group 25"/>
          <p:cNvGrpSpPr>
            <a:grpSpLocks noChangeAspect="1"/>
          </p:cNvGrpSpPr>
          <p:nvPr/>
        </p:nvGrpSpPr>
        <p:grpSpPr>
          <a:xfrm>
            <a:off x="13460144" y="-1297563"/>
            <a:ext cx="2680079" cy="5302997"/>
            <a:chOff x="0" y="0"/>
            <a:chExt cx="2620010" cy="5184140"/>
          </a:xfrm>
        </p:grpSpPr>
        <p:sp>
          <p:nvSpPr>
            <p:cNvPr id="26" name="Freeform 2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7" name="Freeform 2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96957" r="-28300"/>
              </a:stretch>
            </a:blipFill>
          </p:spPr>
        </p:sp>
        <p:sp>
          <p:nvSpPr>
            <p:cNvPr id="28" name="Freeform 2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9" name="Freeform 2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0" name="Freeform 3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1" name="Freeform 3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2" name="Freeform 3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3" name="Freeform 3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4" name="Freeform 3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5" name="Group 35"/>
          <p:cNvGrpSpPr>
            <a:grpSpLocks noChangeAspect="1"/>
          </p:cNvGrpSpPr>
          <p:nvPr/>
        </p:nvGrpSpPr>
        <p:grpSpPr>
          <a:xfrm>
            <a:off x="13460144" y="4375746"/>
            <a:ext cx="2680079" cy="5302997"/>
            <a:chOff x="0" y="0"/>
            <a:chExt cx="2620010" cy="5184140"/>
          </a:xfrm>
        </p:grpSpPr>
        <p:sp>
          <p:nvSpPr>
            <p:cNvPr id="36" name="Freeform 3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7" name="Freeform 3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86712" r="-38545"/>
              </a:stretch>
            </a:blipFill>
          </p:spPr>
        </p:sp>
        <p:sp>
          <p:nvSpPr>
            <p:cNvPr id="38" name="Freeform 3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9" name="Freeform 3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0" name="Freeform 4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1" name="Freeform 4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2" name="Freeform 4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3" name="Freeform 4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4" name="Freeform 4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5" name="Group 45"/>
          <p:cNvGrpSpPr>
            <a:grpSpLocks noChangeAspect="1"/>
          </p:cNvGrpSpPr>
          <p:nvPr/>
        </p:nvGrpSpPr>
        <p:grpSpPr>
          <a:xfrm>
            <a:off x="10253227" y="1084088"/>
            <a:ext cx="2680079" cy="5302997"/>
            <a:chOff x="0" y="0"/>
            <a:chExt cx="2620010" cy="5184140"/>
          </a:xfrm>
        </p:grpSpPr>
        <p:sp>
          <p:nvSpPr>
            <p:cNvPr id="46" name="Freeform 4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7" name="Freeform 4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25257"/>
              </a:stretch>
            </a:blipFill>
          </p:spPr>
        </p:sp>
        <p:sp>
          <p:nvSpPr>
            <p:cNvPr id="48" name="Freeform 4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9" name="Freeform 4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0" name="Freeform 5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1" name="Freeform 5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2" name="Freeform 5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3" name="Freeform 5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4" name="Freeform 5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55" name="Group 55"/>
          <p:cNvGrpSpPr>
            <a:grpSpLocks noChangeAspect="1"/>
          </p:cNvGrpSpPr>
          <p:nvPr/>
        </p:nvGrpSpPr>
        <p:grpSpPr>
          <a:xfrm>
            <a:off x="10253227" y="6757396"/>
            <a:ext cx="2680079" cy="5302997"/>
            <a:chOff x="0" y="0"/>
            <a:chExt cx="2620010" cy="5184140"/>
          </a:xfrm>
        </p:grpSpPr>
        <p:sp>
          <p:nvSpPr>
            <p:cNvPr id="56" name="Freeform 5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7" name="Freeform 5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13549" r="-113549"/>
              </a:stretch>
            </a:blipFill>
          </p:spPr>
        </p:sp>
        <p:sp>
          <p:nvSpPr>
            <p:cNvPr id="58" name="Freeform 5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9" name="Freeform 5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60" name="Freeform 6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61" name="Freeform 6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62" name="Freeform 6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63" name="Freeform 6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4" name="Freeform 6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284</Words>
  <Application>Microsoft Office PowerPoint</Application>
  <PresentationFormat>Custom</PresentationFormat>
  <Paragraphs>22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Blogger Bold</vt:lpstr>
      <vt:lpstr>Calibri</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showcase</dc:title>
  <cp:lastModifiedBy>yannn ...</cp:lastModifiedBy>
  <cp:revision>5</cp:revision>
  <dcterms:created xsi:type="dcterms:W3CDTF">2006-08-16T00:00:00Z</dcterms:created>
  <dcterms:modified xsi:type="dcterms:W3CDTF">2023-05-23T06:08:25Z</dcterms:modified>
  <dc:identifier>DAFjWDcvdX4</dc:identifier>
</cp:coreProperties>
</file>